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nl-NL"/>
              <a:t>Klik om stijl te bewerken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2BDE47C1-BA82-45CC-9843-0CCF9DA5B4F4}" type="datetimeFigureOut">
              <a:rPr lang="nl-NL" smtClean="0"/>
              <a:t>21-2-2019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B3CB565-3F7B-4125-A9AB-0D9D2CB819FB}" type="slidenum">
              <a:rPr lang="nl-NL" smtClean="0"/>
              <a:t>‹nr.›</a:t>
            </a:fld>
            <a:endParaRPr lang="nl-NL"/>
          </a:p>
        </p:txBody>
      </p:sp>
    </p:spTree>
    <p:extLst>
      <p:ext uri="{BB962C8B-B14F-4D97-AF65-F5344CB8AC3E}">
        <p14:creationId xmlns:p14="http://schemas.microsoft.com/office/powerpoint/2010/main" val="1791326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BDE47C1-BA82-45CC-9843-0CCF9DA5B4F4}" type="datetimeFigureOut">
              <a:rPr lang="nl-NL" smtClean="0"/>
              <a:t>21-2-2019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B3CB565-3F7B-4125-A9AB-0D9D2CB819FB}" type="slidenum">
              <a:rPr lang="nl-NL" smtClean="0"/>
              <a:t>‹nr.›</a:t>
            </a:fld>
            <a:endParaRPr lang="nl-NL"/>
          </a:p>
        </p:txBody>
      </p:sp>
    </p:spTree>
    <p:extLst>
      <p:ext uri="{BB962C8B-B14F-4D97-AF65-F5344CB8AC3E}">
        <p14:creationId xmlns:p14="http://schemas.microsoft.com/office/powerpoint/2010/main" val="615448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nl-NL"/>
              <a:t>Klik om stijl te bewerken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BDE47C1-BA82-45CC-9843-0CCF9DA5B4F4}" type="datetimeFigureOut">
              <a:rPr lang="nl-NL" smtClean="0"/>
              <a:t>21-2-2019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B3CB565-3F7B-4125-A9AB-0D9D2CB819FB}" type="slidenum">
              <a:rPr lang="nl-NL" smtClean="0"/>
              <a:t>‹nr.›</a:t>
            </a:fld>
            <a:endParaRPr lang="nl-NL"/>
          </a:p>
        </p:txBody>
      </p:sp>
    </p:spTree>
    <p:extLst>
      <p:ext uri="{BB962C8B-B14F-4D97-AF65-F5344CB8AC3E}">
        <p14:creationId xmlns:p14="http://schemas.microsoft.com/office/powerpoint/2010/main" val="2435637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BDE47C1-BA82-45CC-9843-0CCF9DA5B4F4}" type="datetimeFigureOut">
              <a:rPr lang="nl-NL" smtClean="0"/>
              <a:t>21-2-2019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B3CB565-3F7B-4125-A9AB-0D9D2CB819FB}" type="slidenum">
              <a:rPr lang="nl-NL" smtClean="0"/>
              <a:t>‹nr.›</a:t>
            </a:fld>
            <a:endParaRPr lang="nl-NL"/>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21925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nl-NL"/>
              <a:t>Klik om stijl te bewerken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BDE47C1-BA82-45CC-9843-0CCF9DA5B4F4}" type="datetimeFigureOut">
              <a:rPr lang="nl-NL" smtClean="0"/>
              <a:t>21-2-2019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B3CB565-3F7B-4125-A9AB-0D9D2CB819FB}" type="slidenum">
              <a:rPr lang="nl-NL" smtClean="0"/>
              <a:t>‹nr.›</a:t>
            </a:fld>
            <a:endParaRPr lang="nl-NL"/>
          </a:p>
        </p:txBody>
      </p:sp>
    </p:spTree>
    <p:extLst>
      <p:ext uri="{BB962C8B-B14F-4D97-AF65-F5344CB8AC3E}">
        <p14:creationId xmlns:p14="http://schemas.microsoft.com/office/powerpoint/2010/main" val="2299544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nl-NL"/>
              <a:t>Klik om stijl te bewerken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2BDE47C1-BA82-45CC-9843-0CCF9DA5B4F4}" type="datetimeFigureOut">
              <a:rPr lang="nl-NL" smtClean="0"/>
              <a:t>21-2-2019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B3CB565-3F7B-4125-A9AB-0D9D2CB819FB}" type="slidenum">
              <a:rPr lang="nl-NL" smtClean="0"/>
              <a:t>‹nr.›</a:t>
            </a:fld>
            <a:endParaRPr lang="nl-NL"/>
          </a:p>
        </p:txBody>
      </p:sp>
    </p:spTree>
    <p:extLst>
      <p:ext uri="{BB962C8B-B14F-4D97-AF65-F5344CB8AC3E}">
        <p14:creationId xmlns:p14="http://schemas.microsoft.com/office/powerpoint/2010/main" val="4264409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nl-NL"/>
              <a:t>Klik om stijl te bewerken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2BDE47C1-BA82-45CC-9843-0CCF9DA5B4F4}" type="datetimeFigureOut">
              <a:rPr lang="nl-NL" smtClean="0"/>
              <a:t>21-2-2019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B3CB565-3F7B-4125-A9AB-0D9D2CB819FB}" type="slidenum">
              <a:rPr lang="nl-NL" smtClean="0"/>
              <a:t>‹nr.›</a:t>
            </a:fld>
            <a:endParaRPr lang="nl-NL"/>
          </a:p>
        </p:txBody>
      </p:sp>
    </p:spTree>
    <p:extLst>
      <p:ext uri="{BB962C8B-B14F-4D97-AF65-F5344CB8AC3E}">
        <p14:creationId xmlns:p14="http://schemas.microsoft.com/office/powerpoint/2010/main" val="1709290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BDE47C1-BA82-45CC-9843-0CCF9DA5B4F4}" type="datetimeFigureOut">
              <a:rPr lang="nl-NL" smtClean="0"/>
              <a:t>21-2-2019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B3CB565-3F7B-4125-A9AB-0D9D2CB819FB}" type="slidenum">
              <a:rPr lang="nl-NL" smtClean="0"/>
              <a:t>‹nr.›</a:t>
            </a:fld>
            <a:endParaRPr lang="nl-NL"/>
          </a:p>
        </p:txBody>
      </p:sp>
    </p:spTree>
    <p:extLst>
      <p:ext uri="{BB962C8B-B14F-4D97-AF65-F5344CB8AC3E}">
        <p14:creationId xmlns:p14="http://schemas.microsoft.com/office/powerpoint/2010/main" val="30985969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nl-NL"/>
              <a:t>Klik om stijl te bewerken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BDE47C1-BA82-45CC-9843-0CCF9DA5B4F4}" type="datetimeFigureOut">
              <a:rPr lang="nl-NL" smtClean="0"/>
              <a:t>21-2-2019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B3CB565-3F7B-4125-A9AB-0D9D2CB819FB}" type="slidenum">
              <a:rPr lang="nl-NL" smtClean="0"/>
              <a:t>‹nr.›</a:t>
            </a:fld>
            <a:endParaRPr lang="nl-NL"/>
          </a:p>
        </p:txBody>
      </p:sp>
    </p:spTree>
    <p:extLst>
      <p:ext uri="{BB962C8B-B14F-4D97-AF65-F5344CB8AC3E}">
        <p14:creationId xmlns:p14="http://schemas.microsoft.com/office/powerpoint/2010/main" val="11145919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89B9EE-BF36-4F70-8F1D-E4828BDE0A0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91CE7F3-C7DA-4EC4-AF43-BBEB3C70AFB0}"/>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AF36CF7-C49C-44A8-A336-F91C62358957}"/>
              </a:ext>
            </a:extLst>
          </p:cNvPr>
          <p:cNvSpPr>
            <a:spLocks noGrp="1"/>
          </p:cNvSpPr>
          <p:nvPr>
            <p:ph type="dt" sz="half" idx="10"/>
          </p:nvPr>
        </p:nvSpPr>
        <p:spPr/>
        <p:txBody>
          <a:bodyPr/>
          <a:lstStyle/>
          <a:p>
            <a:fld id="{2BDE47C1-BA82-45CC-9843-0CCF9DA5B4F4}" type="datetimeFigureOut">
              <a:rPr lang="nl-NL" smtClean="0"/>
              <a:t>21-2-2019</a:t>
            </a:fld>
            <a:endParaRPr lang="nl-NL"/>
          </a:p>
        </p:txBody>
      </p:sp>
      <p:sp>
        <p:nvSpPr>
          <p:cNvPr id="5" name="Tijdelijke aanduiding voor voettekst 4">
            <a:extLst>
              <a:ext uri="{FF2B5EF4-FFF2-40B4-BE49-F238E27FC236}">
                <a16:creationId xmlns:a16="http://schemas.microsoft.com/office/drawing/2014/main" id="{EE338BFE-86CF-4AE1-9CD8-79D4D8DBCEA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8E58245-FB51-444B-9053-26E53CD4A135}"/>
              </a:ext>
            </a:extLst>
          </p:cNvPr>
          <p:cNvSpPr>
            <a:spLocks noGrp="1"/>
          </p:cNvSpPr>
          <p:nvPr>
            <p:ph type="sldNum" sz="quarter" idx="12"/>
          </p:nvPr>
        </p:nvSpPr>
        <p:spPr/>
        <p:txBody>
          <a:bodyPr/>
          <a:lstStyle/>
          <a:p>
            <a:fld id="{1B3CB565-3F7B-4125-A9AB-0D9D2CB819FB}" type="slidenum">
              <a:rPr lang="nl-NL" smtClean="0"/>
              <a:t>‹nr.›</a:t>
            </a:fld>
            <a:endParaRPr lang="nl-NL"/>
          </a:p>
        </p:txBody>
      </p:sp>
    </p:spTree>
    <p:extLst>
      <p:ext uri="{BB962C8B-B14F-4D97-AF65-F5344CB8AC3E}">
        <p14:creationId xmlns:p14="http://schemas.microsoft.com/office/powerpoint/2010/main" val="4270363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BDE47C1-BA82-45CC-9843-0CCF9DA5B4F4}" type="datetimeFigureOut">
              <a:rPr lang="nl-NL" smtClean="0"/>
              <a:t>21-2-2019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B3CB565-3F7B-4125-A9AB-0D9D2CB819FB}" type="slidenum">
              <a:rPr lang="nl-NL" smtClean="0"/>
              <a:t>‹nr.›</a:t>
            </a:fld>
            <a:endParaRPr lang="nl-NL"/>
          </a:p>
        </p:txBody>
      </p:sp>
    </p:spTree>
    <p:extLst>
      <p:ext uri="{BB962C8B-B14F-4D97-AF65-F5344CB8AC3E}">
        <p14:creationId xmlns:p14="http://schemas.microsoft.com/office/powerpoint/2010/main" val="366284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nl-NL"/>
              <a:t>Klik om stijl te bewerken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2BDE47C1-BA82-45CC-9843-0CCF9DA5B4F4}" type="datetimeFigureOut">
              <a:rPr lang="nl-NL" smtClean="0"/>
              <a:t>21-2-2019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B3CB565-3F7B-4125-A9AB-0D9D2CB819FB}" type="slidenum">
              <a:rPr lang="nl-NL" smtClean="0"/>
              <a:t>‹nr.›</a:t>
            </a:fld>
            <a:endParaRPr lang="nl-NL"/>
          </a:p>
        </p:txBody>
      </p:sp>
    </p:spTree>
    <p:extLst>
      <p:ext uri="{BB962C8B-B14F-4D97-AF65-F5344CB8AC3E}">
        <p14:creationId xmlns:p14="http://schemas.microsoft.com/office/powerpoint/2010/main" val="1603709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nl-NL"/>
              <a:t>Klik om stijl te bewerken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2BDE47C1-BA82-45CC-9843-0CCF9DA5B4F4}" type="datetimeFigureOut">
              <a:rPr lang="nl-NL" smtClean="0"/>
              <a:t>21-2-2019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B3CB565-3F7B-4125-A9AB-0D9D2CB819FB}" type="slidenum">
              <a:rPr lang="nl-NL" smtClean="0"/>
              <a:t>‹nr.›</a:t>
            </a:fld>
            <a:endParaRPr lang="nl-NL"/>
          </a:p>
        </p:txBody>
      </p:sp>
    </p:spTree>
    <p:extLst>
      <p:ext uri="{BB962C8B-B14F-4D97-AF65-F5344CB8AC3E}">
        <p14:creationId xmlns:p14="http://schemas.microsoft.com/office/powerpoint/2010/main" val="2703547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nl-NL"/>
              <a:t>Klik om stijl te bewerken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Content Placeholder 3"/>
          <p:cNvSpPr>
            <a:spLocks noGrp="1"/>
          </p:cNvSpPr>
          <p:nvPr>
            <p:ph sz="quarter" idx="13"/>
          </p:nvPr>
        </p:nvSpPr>
        <p:spPr>
          <a:xfrm>
            <a:off x="913774" y="3051012"/>
            <a:ext cx="5106027" cy="274018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3" name="Content Placeholder 5"/>
          <p:cNvSpPr>
            <a:spLocks noGrp="1"/>
          </p:cNvSpPr>
          <p:nvPr>
            <p:ph sz="quarter" idx="14"/>
          </p:nvPr>
        </p:nvSpPr>
        <p:spPr>
          <a:xfrm>
            <a:off x="6172200" y="3051012"/>
            <a:ext cx="5105401" cy="274018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2BDE47C1-BA82-45CC-9843-0CCF9DA5B4F4}" type="datetimeFigureOut">
              <a:rPr lang="nl-NL" smtClean="0"/>
              <a:t>21-2-2019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B3CB565-3F7B-4125-A9AB-0D9D2CB819FB}" type="slidenum">
              <a:rPr lang="nl-NL" smtClean="0"/>
              <a:t>‹nr.›</a:t>
            </a:fld>
            <a:endParaRPr lang="nl-NL"/>
          </a:p>
        </p:txBody>
      </p:sp>
    </p:spTree>
    <p:extLst>
      <p:ext uri="{BB962C8B-B14F-4D97-AF65-F5344CB8AC3E}">
        <p14:creationId xmlns:p14="http://schemas.microsoft.com/office/powerpoint/2010/main" val="51971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2BDE47C1-BA82-45CC-9843-0CCF9DA5B4F4}" type="datetimeFigureOut">
              <a:rPr lang="nl-NL" smtClean="0"/>
              <a:t>21-2-2019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B3CB565-3F7B-4125-A9AB-0D9D2CB819FB}" type="slidenum">
              <a:rPr lang="nl-NL" smtClean="0"/>
              <a:t>‹nr.›</a:t>
            </a:fld>
            <a:endParaRPr lang="nl-NL"/>
          </a:p>
        </p:txBody>
      </p:sp>
    </p:spTree>
    <p:extLst>
      <p:ext uri="{BB962C8B-B14F-4D97-AF65-F5344CB8AC3E}">
        <p14:creationId xmlns:p14="http://schemas.microsoft.com/office/powerpoint/2010/main" val="964222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2BDE47C1-BA82-45CC-9843-0CCF9DA5B4F4}" type="datetimeFigureOut">
              <a:rPr lang="nl-NL" smtClean="0"/>
              <a:t>21-2-2019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B3CB565-3F7B-4125-A9AB-0D9D2CB819FB}" type="slidenum">
              <a:rPr lang="nl-NL" smtClean="0"/>
              <a:t>‹nr.›</a:t>
            </a:fld>
            <a:endParaRPr lang="nl-NL"/>
          </a:p>
        </p:txBody>
      </p:sp>
    </p:spTree>
    <p:extLst>
      <p:ext uri="{BB962C8B-B14F-4D97-AF65-F5344CB8AC3E}">
        <p14:creationId xmlns:p14="http://schemas.microsoft.com/office/powerpoint/2010/main" val="3496828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nl-NL"/>
              <a:t>Klik om stijl te bewerken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BDE47C1-BA82-45CC-9843-0CCF9DA5B4F4}" type="datetimeFigureOut">
              <a:rPr lang="nl-NL" smtClean="0"/>
              <a:t>21-2-2019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B3CB565-3F7B-4125-A9AB-0D9D2CB819FB}" type="slidenum">
              <a:rPr lang="nl-NL" smtClean="0"/>
              <a:t>‹nr.›</a:t>
            </a:fld>
            <a:endParaRPr lang="nl-NL"/>
          </a:p>
        </p:txBody>
      </p:sp>
    </p:spTree>
    <p:extLst>
      <p:ext uri="{BB962C8B-B14F-4D97-AF65-F5344CB8AC3E}">
        <p14:creationId xmlns:p14="http://schemas.microsoft.com/office/powerpoint/2010/main" val="534723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BDE47C1-BA82-45CC-9843-0CCF9DA5B4F4}" type="datetimeFigureOut">
              <a:rPr lang="nl-NL" smtClean="0"/>
              <a:t>21-2-2019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B3CB565-3F7B-4125-A9AB-0D9D2CB819FB}" type="slidenum">
              <a:rPr lang="nl-NL" smtClean="0"/>
              <a:t>‹nr.›</a:t>
            </a:fld>
            <a:endParaRPr lang="nl-NL"/>
          </a:p>
        </p:txBody>
      </p:sp>
    </p:spTree>
    <p:extLst>
      <p:ext uri="{BB962C8B-B14F-4D97-AF65-F5344CB8AC3E}">
        <p14:creationId xmlns:p14="http://schemas.microsoft.com/office/powerpoint/2010/main" val="3197048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2BDE47C1-BA82-45CC-9843-0CCF9DA5B4F4}" type="datetimeFigureOut">
              <a:rPr lang="nl-NL" smtClean="0"/>
              <a:t>21-2-2019</a:t>
            </a:fld>
            <a:endParaRPr lang="nl-NL"/>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nl-NL"/>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B3CB565-3F7B-4125-A9AB-0D9D2CB819FB}" type="slidenum">
              <a:rPr lang="nl-NL" smtClean="0"/>
              <a:t>‹nr.›</a:t>
            </a:fld>
            <a:endParaRPr lang="nl-NL"/>
          </a:p>
        </p:txBody>
      </p:sp>
    </p:spTree>
    <p:extLst>
      <p:ext uri="{BB962C8B-B14F-4D97-AF65-F5344CB8AC3E}">
        <p14:creationId xmlns:p14="http://schemas.microsoft.com/office/powerpoint/2010/main" val="17114614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nl.wikipedia.org/wiki/Lagelonenland" TargetMode="External"/><Relationship Id="rId3" Type="http://schemas.openxmlformats.org/officeDocument/2006/relationships/hyperlink" Target="https://nl.wikipedia.org/wiki/Meubilair" TargetMode="External"/><Relationship Id="rId7" Type="http://schemas.openxmlformats.org/officeDocument/2006/relationships/hyperlink" Target="https://nl.wikipedia.org/wiki/Marktsegment" TargetMode="External"/><Relationship Id="rId2" Type="http://schemas.openxmlformats.org/officeDocument/2006/relationships/hyperlink" Target="https://nl.wikipedia.org/wiki/Zweden" TargetMode="External"/><Relationship Id="rId1" Type="http://schemas.openxmlformats.org/officeDocument/2006/relationships/slideLayout" Target="../slideLayouts/slideLayout18.xml"/><Relationship Id="rId6" Type="http://schemas.openxmlformats.org/officeDocument/2006/relationships/hyperlink" Target="https://nl.wikipedia.org/wiki/Zelfbediening" TargetMode="External"/><Relationship Id="rId5" Type="http://schemas.openxmlformats.org/officeDocument/2006/relationships/hyperlink" Target="https://nl.wikipedia.org/wiki/Winkelketen" TargetMode="External"/><Relationship Id="rId10" Type="http://schemas.openxmlformats.org/officeDocument/2006/relationships/hyperlink" Target="https://nl.wikipedia.org/wiki/Milieu" TargetMode="External"/><Relationship Id="rId4" Type="http://schemas.openxmlformats.org/officeDocument/2006/relationships/hyperlink" Target="https://nl.wikipedia.org/wiki/Missionstatement" TargetMode="External"/><Relationship Id="rId9" Type="http://schemas.openxmlformats.org/officeDocument/2006/relationships/hyperlink" Target="https://nl.wikipedia.org/wiki/Kinderarbeid"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nl.wikipedia.org/wiki/Ingvar_Kamprad"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alpha val="98000"/>
          </a:srgb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AE2499-2ED7-45A2-A61F-915DEF584B41}"/>
              </a:ext>
            </a:extLst>
          </p:cNvPr>
          <p:cNvSpPr>
            <a:spLocks noGrp="1"/>
          </p:cNvSpPr>
          <p:nvPr>
            <p:ph type="ctrTitle"/>
          </p:nvPr>
        </p:nvSpPr>
        <p:spPr/>
        <p:txBody>
          <a:bodyPr/>
          <a:lstStyle/>
          <a:p>
            <a:endParaRPr lang="nl-NL"/>
          </a:p>
        </p:txBody>
      </p:sp>
      <p:sp>
        <p:nvSpPr>
          <p:cNvPr id="3" name="Ondertitel 2">
            <a:extLst>
              <a:ext uri="{FF2B5EF4-FFF2-40B4-BE49-F238E27FC236}">
                <a16:creationId xmlns:a16="http://schemas.microsoft.com/office/drawing/2014/main" id="{AE556133-6CB3-4ED2-A0C6-94FBAD846AD8}"/>
              </a:ext>
            </a:extLst>
          </p:cNvPr>
          <p:cNvSpPr>
            <a:spLocks noGrp="1"/>
          </p:cNvSpPr>
          <p:nvPr>
            <p:ph type="subTitle" idx="1"/>
          </p:nvPr>
        </p:nvSpPr>
        <p:spPr/>
        <p:txBody>
          <a:bodyPr/>
          <a:lstStyle/>
          <a:p>
            <a:endParaRPr lang="nl-NL"/>
          </a:p>
        </p:txBody>
      </p:sp>
      <p:pic>
        <p:nvPicPr>
          <p:cNvPr id="2050" name="Picture 2" descr="http://4.bp.blogspot.com/-_wYKQ77qW_M/VEfn1nko1TI/AAAAAAAAF8U/mAp62IEHfEU/s1600/Logo%2BIKEA.png">
            <a:extLst>
              <a:ext uri="{FF2B5EF4-FFF2-40B4-BE49-F238E27FC236}">
                <a16:creationId xmlns:a16="http://schemas.microsoft.com/office/drawing/2014/main" id="{6BD8D97A-9BDF-4124-B5E5-520E531695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4764" y="0"/>
            <a:ext cx="10623624" cy="6858000"/>
          </a:xfrm>
          <a:prstGeom prst="rect">
            <a:avLst/>
          </a:prstGeom>
          <a:noFill/>
          <a:extLst/>
        </p:spPr>
      </p:pic>
    </p:spTree>
    <p:extLst>
      <p:ext uri="{BB962C8B-B14F-4D97-AF65-F5344CB8AC3E}">
        <p14:creationId xmlns:p14="http://schemas.microsoft.com/office/powerpoint/2010/main" val="618210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D6F453-19FF-476B-9511-E1ADB48AB9CB}"/>
              </a:ext>
            </a:extLst>
          </p:cNvPr>
          <p:cNvSpPr>
            <a:spLocks noGrp="1"/>
          </p:cNvSpPr>
          <p:nvPr>
            <p:ph type="title"/>
          </p:nvPr>
        </p:nvSpPr>
        <p:spPr/>
        <p:txBody>
          <a:bodyPr/>
          <a:lstStyle/>
          <a:p>
            <a:r>
              <a:rPr lang="nl-NL" dirty="0"/>
              <a:t>Wat is Ikea</a:t>
            </a:r>
          </a:p>
        </p:txBody>
      </p:sp>
      <p:sp>
        <p:nvSpPr>
          <p:cNvPr id="3" name="Tijdelijke aanduiding voor inhoud 2">
            <a:extLst>
              <a:ext uri="{FF2B5EF4-FFF2-40B4-BE49-F238E27FC236}">
                <a16:creationId xmlns:a16="http://schemas.microsoft.com/office/drawing/2014/main" id="{FB3A9FAA-9EFF-41CB-B01A-0687C2F8BB43}"/>
              </a:ext>
            </a:extLst>
          </p:cNvPr>
          <p:cNvSpPr>
            <a:spLocks noGrp="1"/>
          </p:cNvSpPr>
          <p:nvPr>
            <p:ph idx="1"/>
          </p:nvPr>
        </p:nvSpPr>
        <p:spPr>
          <a:xfrm>
            <a:off x="913775" y="2367093"/>
            <a:ext cx="10364452" cy="3424107"/>
          </a:xfrm>
        </p:spPr>
        <p:txBody>
          <a:bodyPr>
            <a:normAutofit fontScale="70000" lnSpcReduction="20000"/>
          </a:bodyPr>
          <a:lstStyle/>
          <a:p>
            <a:r>
              <a:rPr lang="nl-NL" sz="2600" b="1" dirty="0">
                <a:latin typeface="Calibri" panose="020F0502020204030204" pitchFamily="34" charset="0"/>
                <a:cs typeface="Calibri" panose="020F0502020204030204" pitchFamily="34" charset="0"/>
              </a:rPr>
              <a:t>IKEA</a:t>
            </a:r>
            <a:r>
              <a:rPr lang="nl-NL" sz="2600" dirty="0">
                <a:latin typeface="Calibri" panose="020F0502020204030204" pitchFamily="34" charset="0"/>
                <a:cs typeface="Calibri" panose="020F0502020204030204" pitchFamily="34" charset="0"/>
              </a:rPr>
              <a:t> is een concern van </a:t>
            </a:r>
            <a:r>
              <a:rPr lang="nl-NL" sz="2600" dirty="0">
                <a:latin typeface="Calibri" panose="020F0502020204030204" pitchFamily="34" charset="0"/>
                <a:cs typeface="Calibri" panose="020F0502020204030204" pitchFamily="34" charset="0"/>
                <a:hlinkClick r:id="rId2" tooltip="Zweden">
                  <a:extLst>
                    <a:ext uri="{A12FA001-AC4F-418D-AE19-62706E023703}">
                      <ahyp:hlinkClr xmlns:ahyp="http://schemas.microsoft.com/office/drawing/2018/hyperlinkcolor" val="tx"/>
                    </a:ext>
                  </a:extLst>
                </a:hlinkClick>
              </a:rPr>
              <a:t>Zweedse</a:t>
            </a:r>
            <a:r>
              <a:rPr lang="nl-NL" sz="2600" dirty="0">
                <a:latin typeface="Calibri" panose="020F0502020204030204" pitchFamily="34" charset="0"/>
                <a:cs typeface="Calibri" panose="020F0502020204030204" pitchFamily="34" charset="0"/>
              </a:rPr>
              <a:t> oorsprong, met vestigingen over de hele wereld. Het bedrijf richt zich op het aanbieden van </a:t>
            </a:r>
            <a:r>
              <a:rPr lang="nl-NL" sz="2600" dirty="0">
                <a:latin typeface="Calibri" panose="020F0502020204030204" pitchFamily="34" charset="0"/>
                <a:cs typeface="Calibri" panose="020F0502020204030204" pitchFamily="34" charset="0"/>
                <a:hlinkClick r:id="rId3" tooltip="Meubilair">
                  <a:extLst>
                    <a:ext uri="{A12FA001-AC4F-418D-AE19-62706E023703}">
                      <ahyp:hlinkClr xmlns:ahyp="http://schemas.microsoft.com/office/drawing/2018/hyperlinkcolor" val="tx"/>
                    </a:ext>
                  </a:extLst>
                </a:hlinkClick>
              </a:rPr>
              <a:t>meubelen</a:t>
            </a:r>
            <a:r>
              <a:rPr lang="nl-NL" sz="2600" dirty="0">
                <a:latin typeface="Calibri" panose="020F0502020204030204" pitchFamily="34" charset="0"/>
                <a:cs typeface="Calibri" panose="020F0502020204030204" pitchFamily="34" charset="0"/>
              </a:rPr>
              <a:t> en woonartikelen die, meestal door de koper zelf, in elkaar gezet moeten worden.</a:t>
            </a:r>
          </a:p>
          <a:p>
            <a:r>
              <a:rPr lang="nl-NL" sz="2600" dirty="0">
                <a:latin typeface="Calibri" panose="020F0502020204030204" pitchFamily="34" charset="0"/>
                <a:cs typeface="Calibri" panose="020F0502020204030204" pitchFamily="34" charset="0"/>
              </a:rPr>
              <a:t>Het </a:t>
            </a:r>
            <a:r>
              <a:rPr lang="nl-NL" sz="2600" dirty="0">
                <a:latin typeface="Calibri" panose="020F0502020204030204" pitchFamily="34" charset="0"/>
                <a:cs typeface="Calibri" panose="020F0502020204030204" pitchFamily="34" charset="0"/>
                <a:hlinkClick r:id="rId4" tooltip="Missionstatement">
                  <a:extLst>
                    <a:ext uri="{A12FA001-AC4F-418D-AE19-62706E023703}">
                      <ahyp:hlinkClr xmlns:ahyp="http://schemas.microsoft.com/office/drawing/2018/hyperlinkcolor" val="tx"/>
                    </a:ext>
                  </a:extLst>
                </a:hlinkClick>
              </a:rPr>
              <a:t>concept</a:t>
            </a:r>
            <a:r>
              <a:rPr lang="nl-NL" sz="2600" dirty="0">
                <a:latin typeface="Calibri" panose="020F0502020204030204" pitchFamily="34" charset="0"/>
                <a:cs typeface="Calibri" panose="020F0502020204030204" pitchFamily="34" charset="0"/>
              </a:rPr>
              <a:t> bestaat uit het aanbieden in een </a:t>
            </a:r>
            <a:r>
              <a:rPr lang="nl-NL" sz="2600" dirty="0">
                <a:latin typeface="Calibri" panose="020F0502020204030204" pitchFamily="34" charset="0"/>
                <a:cs typeface="Calibri" panose="020F0502020204030204" pitchFamily="34" charset="0"/>
                <a:hlinkClick r:id="rId5" tooltip="Winkelketen">
                  <a:extLst>
                    <a:ext uri="{A12FA001-AC4F-418D-AE19-62706E023703}">
                      <ahyp:hlinkClr xmlns:ahyp="http://schemas.microsoft.com/office/drawing/2018/hyperlinkcolor" val="tx"/>
                    </a:ext>
                  </a:extLst>
                </a:hlinkClick>
              </a:rPr>
              <a:t>keten</a:t>
            </a:r>
            <a:r>
              <a:rPr lang="nl-NL" sz="2600" dirty="0">
                <a:latin typeface="Calibri" panose="020F0502020204030204" pitchFamily="34" charset="0"/>
                <a:cs typeface="Calibri" panose="020F0502020204030204" pitchFamily="34" charset="0"/>
              </a:rPr>
              <a:t> van </a:t>
            </a:r>
            <a:r>
              <a:rPr lang="nl-NL" sz="2600" dirty="0">
                <a:latin typeface="Calibri" panose="020F0502020204030204" pitchFamily="34" charset="0"/>
                <a:cs typeface="Calibri" panose="020F0502020204030204" pitchFamily="34" charset="0"/>
                <a:hlinkClick r:id="rId6" tooltip="Zelfbediening">
                  <a:extLst>
                    <a:ext uri="{A12FA001-AC4F-418D-AE19-62706E023703}">
                      <ahyp:hlinkClr xmlns:ahyp="http://schemas.microsoft.com/office/drawing/2018/hyperlinkcolor" val="tx"/>
                    </a:ext>
                  </a:extLst>
                </a:hlinkClick>
              </a:rPr>
              <a:t>zelfbedieningswarenhuizen</a:t>
            </a:r>
            <a:r>
              <a:rPr lang="nl-NL" sz="2600" dirty="0">
                <a:latin typeface="Calibri" panose="020F0502020204030204" pitchFamily="34" charset="0"/>
                <a:cs typeface="Calibri" panose="020F0502020204030204" pitchFamily="34" charset="0"/>
              </a:rPr>
              <a:t> van artikelen die qua prijs behoren tot het lagere </a:t>
            </a:r>
            <a:r>
              <a:rPr lang="nl-NL" sz="2600" dirty="0">
                <a:latin typeface="Calibri" panose="020F0502020204030204" pitchFamily="34" charset="0"/>
                <a:cs typeface="Calibri" panose="020F0502020204030204" pitchFamily="34" charset="0"/>
                <a:hlinkClick r:id="rId7" tooltip="Marktsegment">
                  <a:extLst>
                    <a:ext uri="{A12FA001-AC4F-418D-AE19-62706E023703}">
                      <ahyp:hlinkClr xmlns:ahyp="http://schemas.microsoft.com/office/drawing/2018/hyperlinkcolor" val="tx"/>
                    </a:ext>
                  </a:extLst>
                </a:hlinkClick>
              </a:rPr>
              <a:t>marktsegment</a:t>
            </a:r>
            <a:r>
              <a:rPr lang="nl-NL" sz="2600" dirty="0">
                <a:latin typeface="Calibri" panose="020F0502020204030204" pitchFamily="34" charset="0"/>
                <a:cs typeface="Calibri" panose="020F0502020204030204" pitchFamily="34" charset="0"/>
              </a:rPr>
              <a:t>. Nadat er maatschappelijke kritiek kwam, stelde IKEA aan haar leveranciers uit </a:t>
            </a:r>
            <a:r>
              <a:rPr lang="nl-NL" sz="2600" dirty="0">
                <a:latin typeface="Calibri" panose="020F0502020204030204" pitchFamily="34" charset="0"/>
                <a:cs typeface="Calibri" panose="020F0502020204030204" pitchFamily="34" charset="0"/>
                <a:hlinkClick r:id="rId8" tooltip="Lagelonenland">
                  <a:extLst>
                    <a:ext uri="{A12FA001-AC4F-418D-AE19-62706E023703}">
                      <ahyp:hlinkClr xmlns:ahyp="http://schemas.microsoft.com/office/drawing/2018/hyperlinkcolor" val="tx"/>
                    </a:ext>
                  </a:extLst>
                </a:hlinkClick>
              </a:rPr>
              <a:t>lagelonenlanden</a:t>
            </a:r>
            <a:r>
              <a:rPr lang="nl-NL" sz="2600" dirty="0">
                <a:latin typeface="Calibri" panose="020F0502020204030204" pitchFamily="34" charset="0"/>
                <a:cs typeface="Calibri" panose="020F0502020204030204" pitchFamily="34" charset="0"/>
              </a:rPr>
              <a:t> meer eisen op sociaal gebied. De firma wil bijvoorbeeld geen producten meer in haar assortiment die mede tot stand komen door </a:t>
            </a:r>
            <a:r>
              <a:rPr lang="nl-NL" sz="2600" dirty="0">
                <a:latin typeface="Calibri" panose="020F0502020204030204" pitchFamily="34" charset="0"/>
                <a:cs typeface="Calibri" panose="020F0502020204030204" pitchFamily="34" charset="0"/>
                <a:hlinkClick r:id="rId9" tooltip="Kinderarbeid">
                  <a:extLst>
                    <a:ext uri="{A12FA001-AC4F-418D-AE19-62706E023703}">
                      <ahyp:hlinkClr xmlns:ahyp="http://schemas.microsoft.com/office/drawing/2018/hyperlinkcolor" val="tx"/>
                    </a:ext>
                  </a:extLst>
                </a:hlinkClick>
              </a:rPr>
              <a:t>kinderarbeid</a:t>
            </a:r>
            <a:r>
              <a:rPr lang="nl-NL" sz="2600" dirty="0">
                <a:latin typeface="Calibri" panose="020F0502020204030204" pitchFamily="34" charset="0"/>
                <a:cs typeface="Calibri" panose="020F0502020204030204" pitchFamily="34" charset="0"/>
              </a:rPr>
              <a:t>. Ze stelt met haar leveranciers plannen op om op gebied van het welzijn van de werknemers, en aangaande de belasting van het </a:t>
            </a:r>
            <a:r>
              <a:rPr lang="nl-NL" sz="2600" dirty="0">
                <a:latin typeface="Calibri" panose="020F0502020204030204" pitchFamily="34" charset="0"/>
                <a:cs typeface="Calibri" panose="020F0502020204030204" pitchFamily="34" charset="0"/>
                <a:hlinkClick r:id="rId10" tooltip="Milieu">
                  <a:extLst>
                    <a:ext uri="{A12FA001-AC4F-418D-AE19-62706E023703}">
                      <ahyp:hlinkClr xmlns:ahyp="http://schemas.microsoft.com/office/drawing/2018/hyperlinkcolor" val="tx"/>
                    </a:ext>
                  </a:extLst>
                </a:hlinkClick>
              </a:rPr>
              <a:t>milieu</a:t>
            </a:r>
            <a:r>
              <a:rPr lang="nl-NL" sz="2600" dirty="0">
                <a:latin typeface="Calibri" panose="020F0502020204030204" pitchFamily="34" charset="0"/>
                <a:cs typeface="Calibri" panose="020F0502020204030204" pitchFamily="34" charset="0"/>
              </a:rPr>
              <a:t>, stapsgewijs tot verbetering te komen.</a:t>
            </a:r>
          </a:p>
          <a:p>
            <a:endParaRPr lang="nl-NL" dirty="0"/>
          </a:p>
        </p:txBody>
      </p:sp>
    </p:spTree>
    <p:extLst>
      <p:ext uri="{BB962C8B-B14F-4D97-AF65-F5344CB8AC3E}">
        <p14:creationId xmlns:p14="http://schemas.microsoft.com/office/powerpoint/2010/main" val="181993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7BB594-B052-4D5F-87AB-00C58E67C05A}"/>
              </a:ext>
            </a:extLst>
          </p:cNvPr>
          <p:cNvSpPr>
            <a:spLocks noGrp="1"/>
          </p:cNvSpPr>
          <p:nvPr>
            <p:ph type="title"/>
          </p:nvPr>
        </p:nvSpPr>
        <p:spPr/>
        <p:txBody>
          <a:bodyPr/>
          <a:lstStyle/>
          <a:p>
            <a:r>
              <a:rPr lang="nl-NL" dirty="0"/>
              <a:t>Geschiedenis </a:t>
            </a:r>
          </a:p>
        </p:txBody>
      </p:sp>
      <p:sp>
        <p:nvSpPr>
          <p:cNvPr id="3" name="Tijdelijke aanduiding voor inhoud 2">
            <a:extLst>
              <a:ext uri="{FF2B5EF4-FFF2-40B4-BE49-F238E27FC236}">
                <a16:creationId xmlns:a16="http://schemas.microsoft.com/office/drawing/2014/main" id="{75B3DBC5-28B9-42E8-8FF8-43CED00EFCA0}"/>
              </a:ext>
            </a:extLst>
          </p:cNvPr>
          <p:cNvSpPr>
            <a:spLocks noGrp="1"/>
          </p:cNvSpPr>
          <p:nvPr>
            <p:ph idx="1"/>
          </p:nvPr>
        </p:nvSpPr>
        <p:spPr/>
        <p:txBody>
          <a:bodyPr>
            <a:normAutofit/>
          </a:bodyPr>
          <a:lstStyle/>
          <a:p>
            <a:r>
              <a:rPr lang="nl-NL" sz="1800" dirty="0">
                <a:latin typeface="Calibri" panose="020F0502020204030204" pitchFamily="34" charset="0"/>
                <a:cs typeface="Calibri" panose="020F0502020204030204" pitchFamily="34" charset="0"/>
              </a:rPr>
              <a:t>Het bedrijf is in 1943 opgericht door de Zweed </a:t>
            </a:r>
            <a:r>
              <a:rPr lang="nl-NL" sz="1800" dirty="0" err="1">
                <a:latin typeface="Calibri" panose="020F0502020204030204" pitchFamily="34" charset="0"/>
                <a:cs typeface="Calibri" panose="020F0502020204030204" pitchFamily="34" charset="0"/>
                <a:hlinkClick r:id="rId2" tooltip="Ingvar Kamprad">
                  <a:extLst>
                    <a:ext uri="{A12FA001-AC4F-418D-AE19-62706E023703}">
                      <ahyp:hlinkClr xmlns:ahyp="http://schemas.microsoft.com/office/drawing/2018/hyperlinkcolor" val="tx"/>
                    </a:ext>
                  </a:extLst>
                </a:hlinkClick>
              </a:rPr>
              <a:t>Ingvar</a:t>
            </a:r>
            <a:r>
              <a:rPr lang="nl-NL" sz="1800" dirty="0">
                <a:latin typeface="Calibri" panose="020F0502020204030204" pitchFamily="34" charset="0"/>
                <a:cs typeface="Calibri" panose="020F0502020204030204" pitchFamily="34" charset="0"/>
                <a:hlinkClick r:id="rId2" tooltip="Ingvar Kamprad">
                  <a:extLst>
                    <a:ext uri="{A12FA001-AC4F-418D-AE19-62706E023703}">
                      <ahyp:hlinkClr xmlns:ahyp="http://schemas.microsoft.com/office/drawing/2018/hyperlinkcolor" val="tx"/>
                    </a:ext>
                  </a:extLst>
                </a:hlinkClick>
              </a:rPr>
              <a:t> </a:t>
            </a:r>
            <a:r>
              <a:rPr lang="nl-NL" sz="1800" dirty="0" err="1">
                <a:latin typeface="Calibri" panose="020F0502020204030204" pitchFamily="34" charset="0"/>
                <a:cs typeface="Calibri" panose="020F0502020204030204" pitchFamily="34" charset="0"/>
                <a:hlinkClick r:id="rId2" tooltip="Ingvar Kamprad">
                  <a:extLst>
                    <a:ext uri="{A12FA001-AC4F-418D-AE19-62706E023703}">
                      <ahyp:hlinkClr xmlns:ahyp="http://schemas.microsoft.com/office/drawing/2018/hyperlinkcolor" val="tx"/>
                    </a:ext>
                  </a:extLst>
                </a:hlinkClick>
              </a:rPr>
              <a:t>Kamprad</a:t>
            </a:r>
            <a:r>
              <a:rPr lang="nl-NL" sz="1800" dirty="0">
                <a:latin typeface="Calibri" panose="020F0502020204030204" pitchFamily="34" charset="0"/>
                <a:cs typeface="Calibri" panose="020F0502020204030204" pitchFamily="34" charset="0"/>
              </a:rPr>
              <a:t>. Hij was op dat moment 17 jaar oud, en had wat geld gespaard door kleinschalige verkoop van producten aan boeren in de buurt. Hij begon een bedrijfje met geld dat hij als eindexamencadeau kreeg van zijn vader. Als naam koos hij IKEA, een samenstelling van zijn initialen (I.K.) en de eerste letters van </a:t>
            </a:r>
            <a:r>
              <a:rPr lang="nl-NL" sz="1800" dirty="0" err="1">
                <a:latin typeface="Calibri" panose="020F0502020204030204" pitchFamily="34" charset="0"/>
                <a:cs typeface="Calibri" panose="020F0502020204030204" pitchFamily="34" charset="0"/>
              </a:rPr>
              <a:t>Elmtaryd</a:t>
            </a:r>
            <a:r>
              <a:rPr lang="nl-NL" sz="1800" dirty="0">
                <a:latin typeface="Calibri" panose="020F0502020204030204" pitchFamily="34" charset="0"/>
                <a:cs typeface="Calibri" panose="020F0502020204030204" pitchFamily="34" charset="0"/>
              </a:rPr>
              <a:t> en </a:t>
            </a:r>
            <a:r>
              <a:rPr lang="nl-NL" sz="1800" dirty="0" err="1">
                <a:latin typeface="Calibri" panose="020F0502020204030204" pitchFamily="34" charset="0"/>
                <a:cs typeface="Calibri" panose="020F0502020204030204" pitchFamily="34" charset="0"/>
              </a:rPr>
              <a:t>Agunnaryd</a:t>
            </a:r>
            <a:r>
              <a:rPr lang="nl-NL" sz="1800" dirty="0">
                <a:latin typeface="Calibri" panose="020F0502020204030204" pitchFamily="34" charset="0"/>
                <a:cs typeface="Calibri" panose="020F0502020204030204" pitchFamily="34" charset="0"/>
              </a:rPr>
              <a:t>, respectievelijk de boerderij en het dorp waar hij opgroeide.</a:t>
            </a:r>
          </a:p>
          <a:p>
            <a:endParaRPr lang="nl-NL" dirty="0"/>
          </a:p>
        </p:txBody>
      </p:sp>
    </p:spTree>
    <p:extLst>
      <p:ext uri="{BB962C8B-B14F-4D97-AF65-F5344CB8AC3E}">
        <p14:creationId xmlns:p14="http://schemas.microsoft.com/office/powerpoint/2010/main" val="2945117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A8C763-7BA8-4E67-B3E2-C809E2386D97}"/>
              </a:ext>
            </a:extLst>
          </p:cNvPr>
          <p:cNvSpPr>
            <a:spLocks noGrp="1"/>
          </p:cNvSpPr>
          <p:nvPr>
            <p:ph type="title"/>
          </p:nvPr>
        </p:nvSpPr>
        <p:spPr/>
        <p:txBody>
          <a:bodyPr/>
          <a:lstStyle/>
          <a:p>
            <a:r>
              <a:rPr lang="nl-NL" dirty="0"/>
              <a:t>Logo </a:t>
            </a:r>
          </a:p>
        </p:txBody>
      </p:sp>
      <p:pic>
        <p:nvPicPr>
          <p:cNvPr id="1026" name="Picture 2" descr="https://vignette4.wikia.nocookie.net/logopedia/images/c/c7/Ikea_Logo_History.jpg/revision/latest?cb=20151025081150">
            <a:extLst>
              <a:ext uri="{FF2B5EF4-FFF2-40B4-BE49-F238E27FC236}">
                <a16:creationId xmlns:a16="http://schemas.microsoft.com/office/drawing/2014/main" id="{A1604AC5-8FC9-4926-8EDD-4FA77D72BBA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524000" y="3355181"/>
            <a:ext cx="9144000" cy="1447800"/>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2">
            <a:extLst>
              <a:ext uri="{FF2B5EF4-FFF2-40B4-BE49-F238E27FC236}">
                <a16:creationId xmlns:a16="http://schemas.microsoft.com/office/drawing/2014/main" id="{71C28408-4831-4981-A0CB-0741C7E3BD26}"/>
              </a:ext>
            </a:extLst>
          </p:cNvPr>
          <p:cNvSpPr txBox="1"/>
          <p:nvPr/>
        </p:nvSpPr>
        <p:spPr>
          <a:xfrm>
            <a:off x="952861" y="2313709"/>
            <a:ext cx="10286277" cy="646331"/>
          </a:xfrm>
          <a:prstGeom prst="rect">
            <a:avLst/>
          </a:prstGeom>
          <a:noFill/>
        </p:spPr>
        <p:txBody>
          <a:bodyPr wrap="none" rtlCol="0">
            <a:spAutoFit/>
          </a:bodyPr>
          <a:lstStyle/>
          <a:p>
            <a:r>
              <a:rPr lang="nl-NL" dirty="0">
                <a:latin typeface="Calibri" panose="020F0502020204030204" pitchFamily="34" charset="0"/>
                <a:cs typeface="Calibri" panose="020F0502020204030204" pitchFamily="34" charset="0"/>
              </a:rPr>
              <a:t>Als naam koos hij IKEA, een samenstelling van zijn initialen (I.K.)</a:t>
            </a:r>
          </a:p>
          <a:p>
            <a:r>
              <a:rPr lang="nl-NL" dirty="0">
                <a:latin typeface="Calibri" panose="020F0502020204030204" pitchFamily="34" charset="0"/>
                <a:cs typeface="Calibri" panose="020F0502020204030204" pitchFamily="34" charset="0"/>
              </a:rPr>
              <a:t> en de eerste letters van </a:t>
            </a:r>
            <a:r>
              <a:rPr lang="nl-NL" dirty="0" err="1">
                <a:latin typeface="Calibri" panose="020F0502020204030204" pitchFamily="34" charset="0"/>
                <a:cs typeface="Calibri" panose="020F0502020204030204" pitchFamily="34" charset="0"/>
              </a:rPr>
              <a:t>Elmtaryd</a:t>
            </a:r>
            <a:r>
              <a:rPr lang="nl-NL" dirty="0">
                <a:latin typeface="Calibri" panose="020F0502020204030204" pitchFamily="34" charset="0"/>
                <a:cs typeface="Calibri" panose="020F0502020204030204" pitchFamily="34" charset="0"/>
              </a:rPr>
              <a:t> en </a:t>
            </a:r>
            <a:r>
              <a:rPr lang="nl-NL" dirty="0" err="1">
                <a:latin typeface="Calibri" panose="020F0502020204030204" pitchFamily="34" charset="0"/>
                <a:cs typeface="Calibri" panose="020F0502020204030204" pitchFamily="34" charset="0"/>
              </a:rPr>
              <a:t>Agunnaryd</a:t>
            </a:r>
            <a:r>
              <a:rPr lang="nl-NL" dirty="0">
                <a:latin typeface="Calibri" panose="020F0502020204030204" pitchFamily="34" charset="0"/>
                <a:cs typeface="Calibri" panose="020F0502020204030204" pitchFamily="34" charset="0"/>
              </a:rPr>
              <a:t>, respectievelijk de boerderij en het dorp waar hij opgroeide.</a:t>
            </a:r>
          </a:p>
        </p:txBody>
      </p:sp>
    </p:spTree>
    <p:extLst>
      <p:ext uri="{BB962C8B-B14F-4D97-AF65-F5344CB8AC3E}">
        <p14:creationId xmlns:p14="http://schemas.microsoft.com/office/powerpoint/2010/main" val="3864830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AB5A78-9DE8-4A3D-B595-68003E8BB5A1}"/>
              </a:ext>
            </a:extLst>
          </p:cNvPr>
          <p:cNvSpPr>
            <a:spLocks noGrp="1"/>
          </p:cNvSpPr>
          <p:nvPr>
            <p:ph type="title"/>
          </p:nvPr>
        </p:nvSpPr>
        <p:spPr/>
        <p:txBody>
          <a:bodyPr/>
          <a:lstStyle/>
          <a:p>
            <a:r>
              <a:rPr lang="nl-NL" dirty="0"/>
              <a:t>Wat vind ik</a:t>
            </a:r>
          </a:p>
        </p:txBody>
      </p:sp>
      <p:sp>
        <p:nvSpPr>
          <p:cNvPr id="3" name="Tijdelijke aanduiding voor inhoud 2">
            <a:extLst>
              <a:ext uri="{FF2B5EF4-FFF2-40B4-BE49-F238E27FC236}">
                <a16:creationId xmlns:a16="http://schemas.microsoft.com/office/drawing/2014/main" id="{4148F500-1ECB-413B-870F-80EA17F9DAC3}"/>
              </a:ext>
            </a:extLst>
          </p:cNvPr>
          <p:cNvSpPr>
            <a:spLocks noGrp="1"/>
          </p:cNvSpPr>
          <p:nvPr>
            <p:ph idx="1"/>
          </p:nvPr>
        </p:nvSpPr>
        <p:spPr/>
        <p:txBody>
          <a:bodyPr/>
          <a:lstStyle/>
          <a:p>
            <a:r>
              <a:rPr lang="nl-NL" dirty="0">
                <a:latin typeface="Calibri" panose="020F0502020204030204" pitchFamily="34" charset="0"/>
                <a:cs typeface="Calibri" panose="020F0502020204030204" pitchFamily="34" charset="0"/>
              </a:rPr>
              <a:t>Simpel</a:t>
            </a:r>
          </a:p>
          <a:p>
            <a:r>
              <a:rPr lang="nl-NL" dirty="0" err="1">
                <a:latin typeface="Calibri" panose="020F0502020204030204" pitchFamily="34" charset="0"/>
                <a:cs typeface="Calibri" panose="020F0502020204030204" pitchFamily="34" charset="0"/>
              </a:rPr>
              <a:t>Goedekopen</a:t>
            </a:r>
            <a:r>
              <a:rPr lang="nl-NL" dirty="0">
                <a:latin typeface="Calibri" panose="020F0502020204030204" pitchFamily="34" charset="0"/>
                <a:cs typeface="Calibri" panose="020F0502020204030204" pitchFamily="34" charset="0"/>
              </a:rPr>
              <a:t> </a:t>
            </a:r>
            <a:r>
              <a:rPr lang="nl-NL" dirty="0" err="1">
                <a:latin typeface="Calibri" panose="020F0502020204030204" pitchFamily="34" charset="0"/>
                <a:cs typeface="Calibri" panose="020F0502020204030204" pitchFamily="34" charset="0"/>
              </a:rPr>
              <a:t>uistraling</a:t>
            </a:r>
            <a:endParaRPr lang="nl-NL"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86398665"/>
      </p:ext>
    </p:extLst>
  </p:cSld>
  <p:clrMapOvr>
    <a:masterClrMapping/>
  </p:clrMapOvr>
</p:sld>
</file>

<file path=ppt/theme/theme1.xml><?xml version="1.0" encoding="utf-8"?>
<a:theme xmlns:a="http://schemas.openxmlformats.org/drawingml/2006/main" name="Druppel">
  <a:themeElements>
    <a:clrScheme name="Druppel">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uppel">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uppel">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Organic</Template>
  <TotalTime>2379</TotalTime>
  <Words>57</Words>
  <Application>Microsoft Office PowerPoint</Application>
  <PresentationFormat>Breedbeeld</PresentationFormat>
  <Paragraphs>11</Paragraphs>
  <Slides>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vt:i4>
      </vt:variant>
    </vt:vector>
  </HeadingPairs>
  <TitlesOfParts>
    <vt:vector size="9" baseType="lpstr">
      <vt:lpstr>Arial</vt:lpstr>
      <vt:lpstr>Calibri</vt:lpstr>
      <vt:lpstr>Tw Cen MT</vt:lpstr>
      <vt:lpstr>Druppel</vt:lpstr>
      <vt:lpstr>PowerPoint-presentatie</vt:lpstr>
      <vt:lpstr>Wat is Ikea</vt:lpstr>
      <vt:lpstr>Geschiedenis </vt:lpstr>
      <vt:lpstr>Logo </vt:lpstr>
      <vt:lpstr>Wat vind 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Jelle</dc:creator>
  <cp:lastModifiedBy>Jelle</cp:lastModifiedBy>
  <cp:revision>9</cp:revision>
  <dcterms:created xsi:type="dcterms:W3CDTF">2019-02-20T14:51:42Z</dcterms:created>
  <dcterms:modified xsi:type="dcterms:W3CDTF">2019-02-22T06:34:24Z</dcterms:modified>
</cp:coreProperties>
</file>